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2" r:id="rId4"/>
    <p:sldId id="259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8963"/>
  </p:normalViewPr>
  <p:slideViewPr>
    <p:cSldViewPr snapToGrid="0" snapToObjects="1">
      <p:cViewPr varScale="1">
        <p:scale>
          <a:sx n="75" d="100"/>
          <a:sy n="75" d="100"/>
        </p:scale>
        <p:origin x="196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D4254-9EC0-FC49-B154-234C8F23806E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A8796-EE7A-D645-95DE-694DBF8FA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09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__admin/recorder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sonlint.com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98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 programming interface</a:t>
            </a:r>
          </a:p>
          <a:p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computer programming, an application programming interface is a set of subroutine definitions, communication protocols, and tools for building software. In general terms, it is a set of clearly defined methods of communication among various components.</a:t>
            </a:r>
          </a:p>
          <a:p>
            <a:endParaRPr lang="en-Z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API I used is called </a:t>
            </a:r>
            <a:r>
              <a:rPr lang="en-Z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openweather</a:t>
            </a:r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they provide a variety of different API’s that return different forecasts. I’m interested in the current weather one:</a:t>
            </a:r>
          </a:p>
          <a:p>
            <a:r>
              <a:rPr lang="en-US" dirty="0"/>
              <a:t>http://</a:t>
            </a:r>
            <a:r>
              <a:rPr lang="en-US" dirty="0" err="1"/>
              <a:t>api.openweathermap.org</a:t>
            </a:r>
            <a:r>
              <a:rPr lang="en-US" dirty="0"/>
              <a:t>/data/2.5/weather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60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need to start up </a:t>
            </a:r>
            <a:r>
              <a:rPr lang="en-Z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wiremock</a:t>
            </a: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a stand alone process for this.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Z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many command line options available for </a:t>
            </a:r>
            <a:r>
              <a:rPr lang="en-Z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wiremock</a:t>
            </a: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Were interested in: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--proxy-all http://</a:t>
            </a:r>
            <a:r>
              <a:rPr lang="en-Z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api.openweathermap.org</a:t>
            </a: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/data/2.5/weather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--record-mappings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Proxy all simply means that all requests maid to </a:t>
            </a:r>
            <a:r>
              <a:rPr lang="en-Z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wiremock</a:t>
            </a: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(localhost:8080) will be forwarded onto the specified URL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 mappings means to </a:t>
            </a:r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 incoming requests as stub mappings.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Z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 started you’ll navigate to </a:t>
            </a:r>
            <a:r>
              <a:rPr lang="en-Z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http://localhost:8080/__admin/recorder</a:t>
            </a:r>
            <a:endParaRPr lang="en-Z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you’ll enter the URL you wish to record from – press record and head over to postman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30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start firing off requests it’s best to read the API documentation to make sure you’re actually providing it with everything it needs to send you usable data.</a:t>
            </a:r>
          </a:p>
          <a:p>
            <a:endParaRPr lang="en-US" dirty="0"/>
          </a:p>
          <a:p>
            <a:r>
              <a:rPr lang="en-US" dirty="0"/>
              <a:t>In this case we need the following query parameters':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Appid</a:t>
            </a:r>
            <a:r>
              <a:rPr lang="en-US" dirty="0"/>
              <a:t> (a unique identifier)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city name  </a:t>
            </a:r>
          </a:p>
          <a:p>
            <a:endParaRPr lang="en-US" dirty="0"/>
          </a:p>
          <a:p>
            <a:r>
              <a:rPr lang="en-US" dirty="0"/>
              <a:t>It’s optional to create environments, collections,  and use variables – but it is highly recommended since it will make your life easier in the long run.</a:t>
            </a:r>
          </a:p>
          <a:p>
            <a:r>
              <a:rPr lang="en-US" dirty="0"/>
              <a:t>In this case I opted to create a variable called “environment” as this will allow me to easily switch between my local </a:t>
            </a:r>
            <a:r>
              <a:rPr lang="en-US" dirty="0" err="1"/>
              <a:t>wiremock</a:t>
            </a:r>
            <a:r>
              <a:rPr lang="en-US" dirty="0"/>
              <a:t> instance and the actual API</a:t>
            </a:r>
          </a:p>
          <a:p>
            <a:endParaRPr lang="en-US" dirty="0"/>
          </a:p>
          <a:p>
            <a:r>
              <a:rPr lang="en-US" dirty="0"/>
              <a:t>After the domain we add the query parameters denoted by a ”?”</a:t>
            </a:r>
          </a:p>
          <a:p>
            <a:r>
              <a:rPr lang="en-US" dirty="0"/>
              <a:t>In this case we’re passing the </a:t>
            </a:r>
            <a:r>
              <a:rPr lang="en-US" dirty="0" err="1"/>
              <a:t>appid</a:t>
            </a:r>
            <a:r>
              <a:rPr lang="en-US" dirty="0"/>
              <a:t> and the city name (q)</a:t>
            </a:r>
          </a:p>
          <a:p>
            <a:endParaRPr lang="en-US" dirty="0"/>
          </a:p>
          <a:p>
            <a:r>
              <a:rPr lang="en-US" dirty="0"/>
              <a:t>Once the request has been created it’s as simple as editing the q value for different cities and clicking send each time to record the appropriate response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024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you get back from the API will differ DRAMATICALY between API’s </a:t>
            </a:r>
          </a:p>
          <a:p>
            <a:r>
              <a:rPr lang="en-US" dirty="0"/>
              <a:t>In this case we get back a JSON response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JSON (JavaScript Object Notation) is a lightweight data-interchange format.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It is easy for humans to read and write. It is easy for machines to parse and generate.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JSON is a text format that is completely language independent but uses conventions that are familiar to programmers of the C-family of languages, including C, C++, C#, Java, JavaScript, Perl, Python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Chances are that it’ll be “minified” to use as little bandwidth as possibly – in this case we can “prettify” the JSON to make it a bit more readable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 this response is everything we need for </a:t>
            </a:r>
            <a:r>
              <a:rPr lang="en-US" dirty="0" err="1"/>
              <a:t>Clima</a:t>
            </a:r>
            <a:r>
              <a:rPr lang="en-US" dirty="0"/>
              <a:t> to show the current weather conditions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4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we’ve recorded the response form the API we can head back to </a:t>
            </a:r>
            <a:r>
              <a:rPr lang="en-US" dirty="0" err="1"/>
              <a:t>WireMock</a:t>
            </a:r>
            <a:r>
              <a:rPr lang="en-US" dirty="0"/>
              <a:t> recorder and hit stop </a:t>
            </a:r>
          </a:p>
          <a:p>
            <a:r>
              <a:rPr lang="en-US" dirty="0"/>
              <a:t> </a:t>
            </a:r>
          </a:p>
          <a:p>
            <a:r>
              <a:rPr lang="en-US" dirty="0" err="1"/>
              <a:t>Wiremock</a:t>
            </a:r>
            <a:r>
              <a:rPr lang="en-US" dirty="0"/>
              <a:t> then created two folders – files and mappings </a:t>
            </a:r>
          </a:p>
          <a:p>
            <a:endParaRPr lang="en-US" dirty="0"/>
          </a:p>
          <a:p>
            <a:r>
              <a:rPr lang="en-US" dirty="0"/>
              <a:t>Everything in the files folder is actual content that was returned, and subsequently recorded by </a:t>
            </a:r>
            <a:r>
              <a:rPr lang="en-US" dirty="0" err="1"/>
              <a:t>wiremock</a:t>
            </a:r>
            <a:r>
              <a:rPr lang="en-US" dirty="0"/>
              <a:t> </a:t>
            </a:r>
          </a:p>
          <a:p>
            <a:r>
              <a:rPr lang="en-US" dirty="0"/>
              <a:t>Now we just need to know what to show the user for specific requests – this is where mappings come into play.</a:t>
            </a:r>
          </a:p>
          <a:p>
            <a:r>
              <a:rPr lang="en-US" dirty="0"/>
              <a:t>In this folder </a:t>
            </a:r>
            <a:r>
              <a:rPr lang="en-US" dirty="0" err="1"/>
              <a:t>wiremock</a:t>
            </a:r>
            <a:r>
              <a:rPr lang="en-US" dirty="0"/>
              <a:t> created a stub for each recorded request – detailing the request and also the appropriate response to return located in the files folder.</a:t>
            </a:r>
          </a:p>
          <a:p>
            <a:endParaRPr lang="en-US" dirty="0"/>
          </a:p>
          <a:p>
            <a:r>
              <a:rPr lang="en-US" dirty="0"/>
              <a:t>It should be noted that </a:t>
            </a:r>
            <a:r>
              <a:rPr lang="en-US" dirty="0" err="1"/>
              <a:t>wiremock</a:t>
            </a:r>
            <a:r>
              <a:rPr lang="en-US" dirty="0"/>
              <a:t> will name this in a manner that’s not very human readable – for my own sanity I renamed the stub and the file to something that makes sense to me</a:t>
            </a:r>
          </a:p>
          <a:p>
            <a:endParaRPr lang="en-US" dirty="0"/>
          </a:p>
          <a:p>
            <a:r>
              <a:rPr lang="en-US" dirty="0"/>
              <a:t>Check that if you edit the JSON that it’s still valid:</a:t>
            </a:r>
          </a:p>
          <a:p>
            <a:endParaRPr lang="en-US" dirty="0"/>
          </a:p>
          <a:p>
            <a:r>
              <a:rPr lang="en-ZA" dirty="0">
                <a:hlinkClick r:id="rId3"/>
              </a:rPr>
              <a:t>https://jsonlint.com/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888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A8796-EE7A-D645-95DE-694DBF8FAE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66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43655-25C3-2449-ABD0-1C46E7DF9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8A759-3299-3B46-BE77-5C8A53695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D7891-3D6B-1248-A247-F9EF02F73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013FF-B7F8-B143-A676-4581235C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35631-0E97-1046-B046-2D8D5889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48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3F760-DADC-E740-80CE-CD75907DC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29B1C6-2999-054F-B88A-22D182083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8C0BB-0E94-7144-9192-E309CE7B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6AEAA8-76FF-1543-8B22-59E7C6791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DF08C-6E63-2C4B-B67D-1C93187D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2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5889D3-5E38-8444-BFEB-A7849F8FE9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9ECD8A-6357-2144-B9D2-6555F9C4E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02866-853F-A04D-B528-823F100B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29260-F330-EF4C-99AB-1C8B4419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38476-5B45-A646-B51E-FBE25B9D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97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E1087-72AC-B34D-82D6-F55A84CCC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518CB-9A1E-AE47-A640-0602214E8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BD1DF-AA45-0A46-B351-7F8C237C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B63BA-2E1B-B04B-9145-704F1AC5E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BCEF4-95DC-D242-9EA7-E4654EB2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13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5E12-8FC7-AF4D-929D-83243F7E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7D49B-7D1A-084B-AE10-11EA50266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C6691-677A-D240-B31C-BF0B87100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0B029-4BC9-8F41-A9E4-5D2B1B70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3004A-8540-8C49-B59D-D0ED4F238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1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BD675-D6C7-724D-B333-6F1BCBFC9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77EF5-F829-CE45-A20D-F9B4103C4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CFCB4-E1F0-C742-B506-C0A824365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D5E5C6-BF69-CF4E-838E-D98232208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09DF9-A653-8447-8B96-394A99E8B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057E95-AC69-A342-A3C4-F7F88FF0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6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ED28-D001-7044-8F77-5B28E2E8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52C37-3264-A547-8A35-53D53A94E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E31CC-246C-FC46-95FC-6A339DBA5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173B5E-8FCB-B64A-A59A-ECF508CE59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3181F0-D50B-5546-93CE-35A07F7F0C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EF93-8A59-4F4C-B0E8-CE902695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74430D-62EF-794F-864D-E1BA513F5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5C1234-EBA0-E741-899A-45DBA709E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9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4239F-A442-094E-A1FC-9253629BE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FEF3D1-93CC-044E-82E6-2ABA7A021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71B3B-4916-2142-BEA6-81216EA6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C19E-E7E2-0F40-979D-2AF8CB05C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65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7A58B1-4E5C-5B4D-A342-0B23FA6B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87FA06-26F7-6845-A50E-B0B465986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7588C-7F31-5A4A-AB61-990755920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2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85FA1-BBB2-4849-B0DE-6C36C2639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187A0-AFA4-334F-8813-460E67420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CB705-2EE0-514F-9DFC-058A323433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2A1DA-2C3B-A141-93CF-298F612A1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8B81C-A25F-834D-BF67-76C955B3F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69028E-81F4-1348-AB09-0A5A851E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3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92414-98F8-A24E-8F2C-433F6BD92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59F508-77C7-1248-93AB-2106CDAB04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D1463-2002-1B4F-8319-6860B96D9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3518F-1401-7B40-B091-1DBAA8AD8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6FC33-B6B5-1747-83DE-9BE9F2D43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B014B-FD64-A94A-8DD0-51E88DDB8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5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DA145F-58F1-4349-806A-548668AB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2B2AD-F813-F948-9082-2B164A519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7778B-47AC-9045-809C-78B83B242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7F98D-30B1-C14A-A170-9DBA8DE5769F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E4627-CFD2-CF4D-8BBA-FB72BD491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8716E-BD2C-2D46-8D16-CD9424353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88652-B882-DA41-80EA-988379224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57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7DD3F227-0B82-4DA2-96AB-406CC7D1F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E80A7608-824D-4328-8DB4-885C429A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560D6-2937-0A47-B142-1F7F8ED6E2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l="3573" r="20427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D452EA-0E65-514B-BE17-D99070972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8928" y="988741"/>
            <a:ext cx="6248416" cy="4880518"/>
          </a:xfrm>
          <a:noFill/>
          <a:ln>
            <a:noFill/>
          </a:ln>
        </p:spPr>
        <p:txBody>
          <a:bodyPr wrap="square" anchor="ctr">
            <a:normAutofit/>
          </a:bodyPr>
          <a:lstStyle/>
          <a:p>
            <a:pPr algn="l"/>
            <a:r>
              <a:rPr lang="en-US" sz="4800"/>
              <a:t>Mocking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F6EB3D-3327-6B48-96C3-ECF81636C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7700" y="988741"/>
            <a:ext cx="2357553" cy="4880518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Recording and Playback with WireMock and Postman</a:t>
            </a:r>
          </a:p>
        </p:txBody>
      </p:sp>
    </p:spTree>
    <p:extLst>
      <p:ext uri="{BB962C8B-B14F-4D97-AF65-F5344CB8AC3E}">
        <p14:creationId xmlns:p14="http://schemas.microsoft.com/office/powerpoint/2010/main" val="2847611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834E-C69F-7F44-9A57-2DA83948C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4522156"/>
            <a:ext cx="5609222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OpenWeather API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13091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CF01E0F-44C0-9246-9369-18AF1600B8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7" b="12398"/>
          <a:stretch/>
        </p:blipFill>
        <p:spPr>
          <a:xfrm>
            <a:off x="1246574" y="10"/>
            <a:ext cx="3913632" cy="228522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9" name="Picture 8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A8B94698-38AC-8B4F-A69F-D72E10F323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83" r="27182" b="-3"/>
          <a:stretch/>
        </p:blipFill>
        <p:spPr>
          <a:xfrm>
            <a:off x="20" y="2279205"/>
            <a:ext cx="356461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7279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99ADD471-F911-A849-A7A3-5FC91EE054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209"/>
          <a:stretch/>
        </p:blipFill>
        <p:spPr>
          <a:xfrm>
            <a:off x="5511871" y="780500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1103AB2-C090-458F-B752-294F23AF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D964A7-75B7-A84C-8D34-023E9B4DCF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35" r="20995" b="-1"/>
          <a:stretch/>
        </p:blipFill>
        <p:spPr>
          <a:xfrm>
            <a:off x="8918761" y="-4331"/>
            <a:ext cx="3273238" cy="3618965"/>
          </a:xfrm>
          <a:custGeom>
            <a:avLst/>
            <a:gdLst>
              <a:gd name="connsiteX0" fmla="*/ 210437 w 3273238"/>
              <a:gd name="connsiteY0" fmla="*/ 0 h 3618965"/>
              <a:gd name="connsiteX1" fmla="*/ 3273238 w 3273238"/>
              <a:gd name="connsiteY1" fmla="*/ 0 h 3618965"/>
              <a:gd name="connsiteX2" fmla="*/ 3273238 w 3273238"/>
              <a:gd name="connsiteY2" fmla="*/ 3526409 h 3618965"/>
              <a:gd name="connsiteX3" fmla="*/ 3118338 w 3273238"/>
              <a:gd name="connsiteY3" fmla="*/ 3566238 h 3618965"/>
              <a:gd name="connsiteX4" fmla="*/ 2595295 w 3273238"/>
              <a:gd name="connsiteY4" fmla="*/ 3618965 h 3618965"/>
              <a:gd name="connsiteX5" fmla="*/ 0 w 3273238"/>
              <a:gd name="connsiteY5" fmla="*/ 1023670 h 3618965"/>
              <a:gd name="connsiteX6" fmla="*/ 203951 w 3273238"/>
              <a:gd name="connsiteY6" fmla="*/ 13464 h 361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4403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14C13-9B15-B14F-A9F5-80EAB1BB8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245810"/>
            <a:ext cx="6413500" cy="1355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Recording with WireMock</a:t>
            </a:r>
          </a:p>
        </p:txBody>
      </p:sp>
      <p:sp>
        <p:nvSpPr>
          <p:cNvPr id="50" name="Freeform 17">
            <a:extLst>
              <a:ext uri="{FF2B5EF4-FFF2-40B4-BE49-F238E27FC236}">
                <a16:creationId xmlns:a16="http://schemas.microsoft.com/office/drawing/2014/main" id="{14D8491E-61E0-4939-B77E-8B58E112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110" cy="2130951"/>
          </a:xfrm>
          <a:custGeom>
            <a:avLst/>
            <a:gdLst>
              <a:gd name="connsiteX0" fmla="*/ 0 w 8663110"/>
              <a:gd name="connsiteY0" fmla="*/ 0 h 2130951"/>
              <a:gd name="connsiteX1" fmla="*/ 819150 w 8663110"/>
              <a:gd name="connsiteY1" fmla="*/ 0 h 2130951"/>
              <a:gd name="connsiteX2" fmla="*/ 1028700 w 8663110"/>
              <a:gd name="connsiteY2" fmla="*/ 0 h 2130951"/>
              <a:gd name="connsiteX3" fmla="*/ 4187970 w 8663110"/>
              <a:gd name="connsiteY3" fmla="*/ 0 h 2130951"/>
              <a:gd name="connsiteX4" fmla="*/ 4400550 w 8663110"/>
              <a:gd name="connsiteY4" fmla="*/ 0 h 2130951"/>
              <a:gd name="connsiteX5" fmla="*/ 5262791 w 8663110"/>
              <a:gd name="connsiteY5" fmla="*/ 0 h 2130951"/>
              <a:gd name="connsiteX6" fmla="*/ 5262791 w 8663110"/>
              <a:gd name="connsiteY6" fmla="*/ 478 h 2130951"/>
              <a:gd name="connsiteX7" fmla="*/ 8663110 w 8663110"/>
              <a:gd name="connsiteY7" fmla="*/ 478 h 2130951"/>
              <a:gd name="connsiteX8" fmla="*/ 7676422 w 8663110"/>
              <a:gd name="connsiteY8" fmla="*/ 2130951 h 2130951"/>
              <a:gd name="connsiteX9" fmla="*/ 4400550 w 8663110"/>
              <a:gd name="connsiteY9" fmla="*/ 2130951 h 2130951"/>
              <a:gd name="connsiteX10" fmla="*/ 4187970 w 8663110"/>
              <a:gd name="connsiteY10" fmla="*/ 2130951 h 2130951"/>
              <a:gd name="connsiteX11" fmla="*/ 1028700 w 8663110"/>
              <a:gd name="connsiteY11" fmla="*/ 2130951 h 2130951"/>
              <a:gd name="connsiteX12" fmla="*/ 819150 w 8663110"/>
              <a:gd name="connsiteY12" fmla="*/ 2130951 h 2130951"/>
              <a:gd name="connsiteX13" fmla="*/ 0 w 8663110"/>
              <a:gd name="connsiteY13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663110" h="2130951">
                <a:moveTo>
                  <a:pt x="0" y="0"/>
                </a:moveTo>
                <a:lnTo>
                  <a:pt x="819150" y="0"/>
                </a:lnTo>
                <a:lnTo>
                  <a:pt x="1028700" y="0"/>
                </a:lnTo>
                <a:lnTo>
                  <a:pt x="4187970" y="0"/>
                </a:lnTo>
                <a:lnTo>
                  <a:pt x="4400550" y="0"/>
                </a:lnTo>
                <a:lnTo>
                  <a:pt x="5262791" y="0"/>
                </a:lnTo>
                <a:lnTo>
                  <a:pt x="5262791" y="478"/>
                </a:lnTo>
                <a:lnTo>
                  <a:pt x="8663110" y="478"/>
                </a:lnTo>
                <a:lnTo>
                  <a:pt x="7676422" y="2130951"/>
                </a:lnTo>
                <a:lnTo>
                  <a:pt x="4400550" y="2130951"/>
                </a:lnTo>
                <a:lnTo>
                  <a:pt x="4187970" y="2130951"/>
                </a:lnTo>
                <a:lnTo>
                  <a:pt x="1028700" y="2130951"/>
                </a:lnTo>
                <a:lnTo>
                  <a:pt x="819150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4F90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Content Placeholder 3" descr="A close up of a logo&#10;&#10;Description automatically generated">
            <a:extLst>
              <a:ext uri="{FF2B5EF4-FFF2-40B4-BE49-F238E27FC236}">
                <a16:creationId xmlns:a16="http://schemas.microsoft.com/office/drawing/2014/main" id="{85886017-3946-E948-982B-18B5F26810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58" r="2" b="31092"/>
          <a:stretch/>
        </p:blipFill>
        <p:spPr>
          <a:xfrm>
            <a:off x="8686617" y="321733"/>
            <a:ext cx="3160142" cy="1809218"/>
          </a:xfrm>
          <a:prstGeom prst="rect">
            <a:avLst/>
          </a:prstGeom>
        </p:spPr>
      </p:pic>
      <p:pic>
        <p:nvPicPr>
          <p:cNvPr id="21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DE7EEA-F98D-5948-A114-6CBBA71C44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285" r="2" b="7434"/>
          <a:stretch/>
        </p:blipFill>
        <p:spPr>
          <a:xfrm>
            <a:off x="8178478" y="2523185"/>
            <a:ext cx="3623170" cy="1617322"/>
          </a:xfrm>
          <a:prstGeom prst="rect">
            <a:avLst/>
          </a:prstGeom>
        </p:spPr>
      </p:pic>
      <p:sp>
        <p:nvSpPr>
          <p:cNvPr id="52" name="Freeform 18">
            <a:extLst>
              <a:ext uri="{FF2B5EF4-FFF2-40B4-BE49-F238E27FC236}">
                <a16:creationId xmlns:a16="http://schemas.microsoft.com/office/drawing/2014/main" id="{E2129A46-8F64-4F45-A226-F09DCA07B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683319"/>
            <a:ext cx="6516874" cy="2174681"/>
          </a:xfrm>
          <a:custGeom>
            <a:avLst/>
            <a:gdLst>
              <a:gd name="connsiteX0" fmla="*/ 0 w 6516874"/>
              <a:gd name="connsiteY0" fmla="*/ 0 h 2174681"/>
              <a:gd name="connsiteX1" fmla="*/ 819150 w 6516874"/>
              <a:gd name="connsiteY1" fmla="*/ 0 h 2174681"/>
              <a:gd name="connsiteX2" fmla="*/ 1038225 w 6516874"/>
              <a:gd name="connsiteY2" fmla="*/ 0 h 2174681"/>
              <a:gd name="connsiteX3" fmla="*/ 6516874 w 6516874"/>
              <a:gd name="connsiteY3" fmla="*/ 0 h 2174681"/>
              <a:gd name="connsiteX4" fmla="*/ 5509712 w 6516874"/>
              <a:gd name="connsiteY4" fmla="*/ 2174681 h 2174681"/>
              <a:gd name="connsiteX5" fmla="*/ 1038225 w 6516874"/>
              <a:gd name="connsiteY5" fmla="*/ 2174681 h 2174681"/>
              <a:gd name="connsiteX6" fmla="*/ 947987 w 6516874"/>
              <a:gd name="connsiteY6" fmla="*/ 2174681 h 2174681"/>
              <a:gd name="connsiteX7" fmla="*/ 819150 w 6516874"/>
              <a:gd name="connsiteY7" fmla="*/ 2174681 h 2174681"/>
              <a:gd name="connsiteX8" fmla="*/ 0 w 6516874"/>
              <a:gd name="connsiteY8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6874" h="2174681">
                <a:moveTo>
                  <a:pt x="0" y="0"/>
                </a:moveTo>
                <a:lnTo>
                  <a:pt x="819150" y="0"/>
                </a:lnTo>
                <a:lnTo>
                  <a:pt x="1038225" y="0"/>
                </a:lnTo>
                <a:lnTo>
                  <a:pt x="6516874" y="0"/>
                </a:lnTo>
                <a:lnTo>
                  <a:pt x="5509712" y="2174681"/>
                </a:lnTo>
                <a:lnTo>
                  <a:pt x="1038225" y="2174681"/>
                </a:lnTo>
                <a:lnTo>
                  <a:pt x="947987" y="2174681"/>
                </a:lnTo>
                <a:lnTo>
                  <a:pt x="819150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A picture containing clipart&#10;&#10;Description automatically generated">
            <a:extLst>
              <a:ext uri="{FF2B5EF4-FFF2-40B4-BE49-F238E27FC236}">
                <a16:creationId xmlns:a16="http://schemas.microsoft.com/office/drawing/2014/main" id="{D0DFD89C-82E3-5E41-B79A-A12A3894B6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20" r="-3" b="-3"/>
          <a:stretch/>
        </p:blipFill>
        <p:spPr>
          <a:xfrm>
            <a:off x="7695879" y="4559299"/>
            <a:ext cx="3284406" cy="179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6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9DE54-D843-CE40-8078-30EF8B43B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2445" y="3794336"/>
            <a:ext cx="5319433" cy="19222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Send a request with Postman</a:t>
            </a:r>
          </a:p>
        </p:txBody>
      </p:sp>
      <p:sp>
        <p:nvSpPr>
          <p:cNvPr id="84" name="Freeform: Shape 75">
            <a:extLst>
              <a:ext uri="{FF2B5EF4-FFF2-40B4-BE49-F238E27FC236}">
                <a16:creationId xmlns:a16="http://schemas.microsoft.com/office/drawing/2014/main" id="{0C526D66-3621-4347-B1EF-342CBF4D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3466"/>
            <a:ext cx="5393770" cy="6374535"/>
          </a:xfrm>
          <a:custGeom>
            <a:avLst/>
            <a:gdLst>
              <a:gd name="connsiteX0" fmla="*/ 2047752 w 5393770"/>
              <a:gd name="connsiteY0" fmla="*/ 0 h 6374535"/>
              <a:gd name="connsiteX1" fmla="*/ 5393770 w 5393770"/>
              <a:gd name="connsiteY1" fmla="*/ 3346018 h 6374535"/>
              <a:gd name="connsiteX2" fmla="*/ 3642663 w 5393770"/>
              <a:gd name="connsiteY2" fmla="*/ 6288190 h 6374535"/>
              <a:gd name="connsiteX3" fmla="*/ 3463422 w 5393770"/>
              <a:gd name="connsiteY3" fmla="*/ 6374535 h 6374535"/>
              <a:gd name="connsiteX4" fmla="*/ 624279 w 5393770"/>
              <a:gd name="connsiteY4" fmla="*/ 6374535 h 6374535"/>
              <a:gd name="connsiteX5" fmla="*/ 382249 w 5393770"/>
              <a:gd name="connsiteY5" fmla="*/ 6248727 h 6374535"/>
              <a:gd name="connsiteX6" fmla="*/ 143729 w 5393770"/>
              <a:gd name="connsiteY6" fmla="*/ 6097845 h 6374535"/>
              <a:gd name="connsiteX7" fmla="*/ 0 w 5393770"/>
              <a:gd name="connsiteY7" fmla="*/ 5989017 h 6374535"/>
              <a:gd name="connsiteX8" fmla="*/ 0 w 5393770"/>
              <a:gd name="connsiteY8" fmla="*/ 703020 h 6374535"/>
              <a:gd name="connsiteX9" fmla="*/ 143728 w 5393770"/>
              <a:gd name="connsiteY9" fmla="*/ 594191 h 6374535"/>
              <a:gd name="connsiteX10" fmla="*/ 2047752 w 5393770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93770" h="6374535">
                <a:moveTo>
                  <a:pt x="2047752" y="0"/>
                </a:moveTo>
                <a:cubicBezTo>
                  <a:pt x="3895707" y="0"/>
                  <a:pt x="5393770" y="1498063"/>
                  <a:pt x="5393770" y="3346018"/>
                </a:cubicBezTo>
                <a:cubicBezTo>
                  <a:pt x="5393770" y="4616487"/>
                  <a:pt x="4685701" y="5721578"/>
                  <a:pt x="3642663" y="6288190"/>
                </a:cubicBezTo>
                <a:lnTo>
                  <a:pt x="3463422" y="6374535"/>
                </a:lnTo>
                <a:lnTo>
                  <a:pt x="624279" y="6374535"/>
                </a:lnTo>
                <a:lnTo>
                  <a:pt x="382249" y="6248727"/>
                </a:lnTo>
                <a:cubicBezTo>
                  <a:pt x="300507" y="6201724"/>
                  <a:pt x="220937" y="6151368"/>
                  <a:pt x="143729" y="6097845"/>
                </a:cubicBezTo>
                <a:lnTo>
                  <a:pt x="0" y="5989017"/>
                </a:lnTo>
                <a:lnTo>
                  <a:pt x="0" y="703020"/>
                </a:lnTo>
                <a:lnTo>
                  <a:pt x="143728" y="594191"/>
                </a:lnTo>
                <a:cubicBezTo>
                  <a:pt x="684187" y="219535"/>
                  <a:pt x="1340332" y="0"/>
                  <a:pt x="204775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Freeform: Shape 77">
            <a:extLst>
              <a:ext uri="{FF2B5EF4-FFF2-40B4-BE49-F238E27FC236}">
                <a16:creationId xmlns:a16="http://schemas.microsoft.com/office/drawing/2014/main" id="{0193166D-DDF1-4F9A-A786-A7AEF537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7373"/>
            <a:ext cx="5229863" cy="6210629"/>
          </a:xfrm>
          <a:custGeom>
            <a:avLst/>
            <a:gdLst>
              <a:gd name="connsiteX0" fmla="*/ 2047751 w 5229863"/>
              <a:gd name="connsiteY0" fmla="*/ 0 h 6210629"/>
              <a:gd name="connsiteX1" fmla="*/ 5229863 w 5229863"/>
              <a:gd name="connsiteY1" fmla="*/ 3182112 h 6210629"/>
              <a:gd name="connsiteX2" fmla="*/ 3286373 w 5229863"/>
              <a:gd name="connsiteY2" fmla="*/ 6114158 h 6210629"/>
              <a:gd name="connsiteX3" fmla="*/ 3022794 w 5229863"/>
              <a:gd name="connsiteY3" fmla="*/ 6210629 h 6210629"/>
              <a:gd name="connsiteX4" fmla="*/ 1077939 w 5229863"/>
              <a:gd name="connsiteY4" fmla="*/ 6210629 h 6210629"/>
              <a:gd name="connsiteX5" fmla="*/ 953634 w 5229863"/>
              <a:gd name="connsiteY5" fmla="*/ 6171135 h 6210629"/>
              <a:gd name="connsiteX6" fmla="*/ 23632 w 5229863"/>
              <a:gd name="connsiteY6" fmla="*/ 5637585 h 6210629"/>
              <a:gd name="connsiteX7" fmla="*/ 0 w 5229863"/>
              <a:gd name="connsiteY7" fmla="*/ 5616107 h 6210629"/>
              <a:gd name="connsiteX8" fmla="*/ 0 w 5229863"/>
              <a:gd name="connsiteY8" fmla="*/ 748118 h 6210629"/>
              <a:gd name="connsiteX9" fmla="*/ 23632 w 5229863"/>
              <a:gd name="connsiteY9" fmla="*/ 726640 h 6210629"/>
              <a:gd name="connsiteX10" fmla="*/ 2047751 w 5229863"/>
              <a:gd name="connsiteY10" fmla="*/ 0 h 621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29863" h="6210629">
                <a:moveTo>
                  <a:pt x="2047751" y="0"/>
                </a:moveTo>
                <a:cubicBezTo>
                  <a:pt x="3805183" y="0"/>
                  <a:pt x="5229863" y="1424680"/>
                  <a:pt x="5229863" y="3182112"/>
                </a:cubicBezTo>
                <a:cubicBezTo>
                  <a:pt x="5229863" y="4500186"/>
                  <a:pt x="4428481" y="5631087"/>
                  <a:pt x="3286373" y="6114158"/>
                </a:cubicBezTo>
                <a:lnTo>
                  <a:pt x="3022794" y="6210629"/>
                </a:lnTo>
                <a:lnTo>
                  <a:pt x="1077939" y="6210629"/>
                </a:lnTo>
                <a:lnTo>
                  <a:pt x="953634" y="6171135"/>
                </a:lnTo>
                <a:cubicBezTo>
                  <a:pt x="612471" y="6046219"/>
                  <a:pt x="298661" y="5864559"/>
                  <a:pt x="23632" y="5637585"/>
                </a:cubicBezTo>
                <a:lnTo>
                  <a:pt x="0" y="5616107"/>
                </a:lnTo>
                <a:lnTo>
                  <a:pt x="0" y="748118"/>
                </a:lnTo>
                <a:lnTo>
                  <a:pt x="23632" y="726640"/>
                </a:lnTo>
                <a:cubicBezTo>
                  <a:pt x="573689" y="272693"/>
                  <a:pt x="1278875" y="0"/>
                  <a:pt x="20477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Freeform: Shape 79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1">
            <a:extLst>
              <a:ext uri="{FF2B5EF4-FFF2-40B4-BE49-F238E27FC236}">
                <a16:creationId xmlns:a16="http://schemas.microsoft.com/office/drawing/2014/main" id="{E4EE7214-AC05-465E-A501-65AA04EF5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8355" y="2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A46B3C1-8D21-8247-A5A3-5C62A4527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326" y="2957855"/>
            <a:ext cx="3722836" cy="1861418"/>
          </a:xfrm>
          <a:prstGeom prst="rect">
            <a:avLst/>
          </a:prstGeom>
        </p:spPr>
      </p:pic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BA6CF5DF-C858-7C48-9E09-D08D60FFD6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5913" y="632128"/>
            <a:ext cx="2124076" cy="78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21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41CFC-44F5-9846-9D46-C7C2A0A59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4522156"/>
            <a:ext cx="5609222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 we get back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FA766D-3260-4E0A-9E7F-A2C93DFF1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B9AF52-7A2F-E940-B0C1-26E4A059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85" r="16501" b="-9"/>
          <a:stretch/>
        </p:blipFill>
        <p:spPr>
          <a:xfrm>
            <a:off x="20" y="413156"/>
            <a:ext cx="393342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B435A06-5FFD-4CF8-BE06-3796EC420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E6BEBB-8127-8B4B-B074-B3A7FC2C2A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91" b="5"/>
          <a:stretch/>
        </p:blipFill>
        <p:spPr>
          <a:xfrm>
            <a:off x="4518135" y="10"/>
            <a:ext cx="3236976" cy="299514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10DA6E-C3FF-4539-BF84-4775BB7EC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black and silver text on a screen&#10;&#10;Description automatically generated">
            <a:extLst>
              <a:ext uri="{FF2B5EF4-FFF2-40B4-BE49-F238E27FC236}">
                <a16:creationId xmlns:a16="http://schemas.microsoft.com/office/drawing/2014/main" id="{65834F3E-BB00-A049-A53F-E1DC59BBD1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22" r="3254" b="3"/>
          <a:stretch/>
        </p:blipFill>
        <p:spPr>
          <a:xfrm>
            <a:off x="8967592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1840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A0E2-054E-F64B-A836-4E43D9D95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0430"/>
            <a:ext cx="4245429" cy="220636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Wire</a:t>
            </a:r>
            <a:r>
              <a:rPr lang="en-US" dirty="0" err="1"/>
              <a:t>Mock</a:t>
            </a:r>
            <a:r>
              <a:rPr lang="en-US" dirty="0"/>
              <a:t> saves data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AF1E5E62-9EB9-408E-AE53-A04A4C811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37C347-9C0D-574F-91E1-74F84BC94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115" y="3455318"/>
            <a:ext cx="5466806" cy="587681"/>
          </a:xfrm>
          <a:prstGeom prst="rect">
            <a:avLst/>
          </a:prstGeom>
        </p:spPr>
      </p:pic>
      <p:sp>
        <p:nvSpPr>
          <p:cNvPr id="26" name="Freeform 7">
            <a:extLst>
              <a:ext uri="{FF2B5EF4-FFF2-40B4-BE49-F238E27FC236}">
                <a16:creationId xmlns:a16="http://schemas.microsoft.com/office/drawing/2014/main" id="{9C5704B2-7C5B-4738-AF0D-4A2756A6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DFB36DC4-A410-4DF1-8453-1D85743F5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83319"/>
            <a:ext cx="7092887" cy="2174681"/>
          </a:xfrm>
          <a:custGeom>
            <a:avLst/>
            <a:gdLst>
              <a:gd name="connsiteX0" fmla="*/ 0 w 7092887"/>
              <a:gd name="connsiteY0" fmla="*/ 0 h 2174681"/>
              <a:gd name="connsiteX1" fmla="*/ 7092887 w 7092887"/>
              <a:gd name="connsiteY1" fmla="*/ 0 h 2174681"/>
              <a:gd name="connsiteX2" fmla="*/ 6085725 w 7092887"/>
              <a:gd name="connsiteY2" fmla="*/ 2174681 h 2174681"/>
              <a:gd name="connsiteX3" fmla="*/ 1524000 w 7092887"/>
              <a:gd name="connsiteY3" fmla="*/ 2174681 h 2174681"/>
              <a:gd name="connsiteX4" fmla="*/ 1200418 w 7092887"/>
              <a:gd name="connsiteY4" fmla="*/ 2174681 h 2174681"/>
              <a:gd name="connsiteX5" fmla="*/ 0 w 7092887"/>
              <a:gd name="connsiteY5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2887" h="2174681">
                <a:moveTo>
                  <a:pt x="0" y="0"/>
                </a:moveTo>
                <a:lnTo>
                  <a:pt x="7092887" y="0"/>
                </a:lnTo>
                <a:lnTo>
                  <a:pt x="6085725" y="2174681"/>
                </a:lnTo>
                <a:lnTo>
                  <a:pt x="1524000" y="2174681"/>
                </a:lnTo>
                <a:lnTo>
                  <a:pt x="1200418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B2B2B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704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B27D55F-B762-B54F-88F6-FD4E5D0016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5774" b="9664"/>
          <a:stretch/>
        </p:blipFill>
        <p:spPr>
          <a:xfrm>
            <a:off x="0" y="-28"/>
            <a:ext cx="12189229" cy="6854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FCE02DC-DA02-A64B-91D0-F6E57CF31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3320859"/>
            <a:ext cx="4666470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Clima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electronics, tree&#10;&#10;Description automatically generated">
            <a:extLst>
              <a:ext uri="{FF2B5EF4-FFF2-40B4-BE49-F238E27FC236}">
                <a16:creationId xmlns:a16="http://schemas.microsoft.com/office/drawing/2014/main" id="{165910A0-575C-014A-A46D-6144BE92E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84" r="4420" b="-1"/>
          <a:stretch/>
        </p:blipFill>
        <p:spPr>
          <a:xfrm>
            <a:off x="6021086" y="544802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8753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2748</TotalTime>
  <Words>567</Words>
  <Application>Microsoft Macintosh PowerPoint</Application>
  <PresentationFormat>Widescreen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Mocking Services</vt:lpstr>
      <vt:lpstr>OpenWeather API</vt:lpstr>
      <vt:lpstr>Recording with WireMock</vt:lpstr>
      <vt:lpstr>Send a request with Postman</vt:lpstr>
      <vt:lpstr>What do we get back</vt:lpstr>
      <vt:lpstr>How WireMock saves data</vt:lpstr>
      <vt:lpstr>Clima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Mocking Services</dc:title>
  <dc:creator>John Gillespie</dc:creator>
  <cp:lastModifiedBy>John Gillespie</cp:lastModifiedBy>
  <cp:revision>4</cp:revision>
  <dcterms:created xsi:type="dcterms:W3CDTF">2019-07-15T11:22:54Z</dcterms:created>
  <dcterms:modified xsi:type="dcterms:W3CDTF">2019-07-23T10:56:04Z</dcterms:modified>
</cp:coreProperties>
</file>